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</p:sldIdLst>
  <p:sldSz cx="6858000" cy="9906000" type="A4"/>
  <p:notesSz cx="6734175" cy="98631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6666FF"/>
    <a:srgbClr val="6699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3" autoAdjust="0"/>
    <p:restoredTop sz="94660"/>
  </p:normalViewPr>
  <p:slideViewPr>
    <p:cSldViewPr snapToGrid="0">
      <p:cViewPr>
        <p:scale>
          <a:sx n="75" d="100"/>
          <a:sy n="75" d="100"/>
        </p:scale>
        <p:origin x="1468" y="-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09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7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3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93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4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9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23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89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86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33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01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BE676-67CE-4531-958A-69E9DF48C72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83646-4905-497E-A939-B3EA1A535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6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25" y="928139"/>
            <a:ext cx="6858000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9391255"/>
            <a:ext cx="6858000" cy="50634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5" y="310098"/>
            <a:ext cx="1486508" cy="443345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224072" y="1182974"/>
            <a:ext cx="6409854" cy="6745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病院向けＢＣＰ策定講座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18128" y="2248719"/>
            <a:ext cx="879786" cy="414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　容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18128" y="4281152"/>
            <a:ext cx="879788" cy="3513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　程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18128" y="3654575"/>
            <a:ext cx="879788" cy="367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　場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18128" y="4912711"/>
            <a:ext cx="879788" cy="361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対象者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23863" y="6409487"/>
            <a:ext cx="1139274" cy="741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申込方法</a:t>
            </a:r>
            <a:endParaRPr kumimoji="1"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〆</a:t>
            </a:r>
            <a:r>
              <a:rPr kumimoji="1"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日（金）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138586" y="2328132"/>
            <a:ext cx="5631127" cy="11949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● </a:t>
            </a:r>
            <a:r>
              <a:rPr kumimoji="1" lang="ja-JP" altLang="en-US" sz="1600" b="1" u="sng" dirty="0">
                <a:solidFill>
                  <a:schemeClr val="tx1"/>
                </a:solidFill>
              </a:rPr>
              <a:t>専門家による講義及びワークショップ</a:t>
            </a:r>
            <a:r>
              <a:rPr kumimoji="1" lang="ja-JP" altLang="en-US" sz="1600" dirty="0">
                <a:solidFill>
                  <a:schemeClr val="tx1"/>
                </a:solidFill>
              </a:rPr>
              <a:t>を受講することで、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「医療機関における標準的なＢＣＰ」策定　</a:t>
            </a:r>
            <a:r>
              <a:rPr kumimoji="1" lang="ja-JP" altLang="en-US" sz="1600" dirty="0">
                <a:solidFill>
                  <a:schemeClr val="tx1"/>
                </a:solidFill>
              </a:rPr>
              <a:t>を目指します。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●特にＢＣＰ未策定の医療機関は、</a:t>
            </a:r>
            <a:r>
              <a:rPr kumimoji="1" lang="ja-JP" altLang="en-US" sz="1600" b="1" u="sng" dirty="0">
                <a:solidFill>
                  <a:schemeClr val="tx1"/>
                </a:solidFill>
              </a:rPr>
              <a:t>研修を１日受講すれば、</a:t>
            </a:r>
            <a:endParaRPr kumimoji="1" lang="en-US" altLang="ja-JP" sz="1600" b="1" u="sng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b="1" u="sng" dirty="0">
                <a:solidFill>
                  <a:srgbClr val="FF0000"/>
                </a:solidFill>
              </a:rPr>
              <a:t>専門家のアドバイスを受けながらＢＣＰ策定が達成でき　</a:t>
            </a:r>
            <a:endParaRPr kumimoji="1" lang="en-US" altLang="ja-JP" sz="1600" b="1" u="sng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1600" b="1" u="sng" dirty="0" err="1">
                <a:solidFill>
                  <a:srgbClr val="FF0000"/>
                </a:solidFill>
              </a:rPr>
              <a:t>る</a:t>
            </a:r>
            <a:r>
              <a:rPr kumimoji="1" lang="ja-JP" altLang="en-US" sz="1600" b="1" u="sng" dirty="0">
                <a:solidFill>
                  <a:srgbClr val="FF0000"/>
                </a:solidFill>
              </a:rPr>
              <a:t>内容となっています</a:t>
            </a:r>
            <a:r>
              <a:rPr kumimoji="1" lang="ja-JP" altLang="en-US" sz="1600" dirty="0">
                <a:solidFill>
                  <a:schemeClr val="tx1"/>
                </a:solidFill>
              </a:rPr>
              <a:t>ので、ぜひご参加ください。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 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246682" y="3641916"/>
            <a:ext cx="5295016" cy="422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群馬県庁７Ｆ　オペレーションルーム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55149" y="4210727"/>
            <a:ext cx="5022905" cy="564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第１回　２月１５日（木）９：３０～１６：３０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第２回　２月２１日（水）９：３０～１６：３０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en-US" altLang="ja-JP" sz="1050" dirty="0">
                <a:solidFill>
                  <a:schemeClr val="tx1"/>
                </a:solidFill>
              </a:rPr>
              <a:t>※1</a:t>
            </a:r>
            <a:r>
              <a:rPr kumimoji="1" lang="ja-JP" altLang="en-US" sz="1050" dirty="0">
                <a:solidFill>
                  <a:schemeClr val="tx1"/>
                </a:solidFill>
              </a:rPr>
              <a:t>日単位の研修となります。ご希望の日をお申し込みください。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8128" y="5730201"/>
            <a:ext cx="1114839" cy="413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参加費用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1255149" y="4820807"/>
            <a:ext cx="5022905" cy="81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ＢＣＰの策定に従事する病院及び有床診療所職員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（原則、ＢＣＰ策定責任者の方及び実務担当者の方）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</a:rPr>
              <a:t>災害拠点病院は対象外となっています。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373133" y="5645531"/>
            <a:ext cx="5022905" cy="764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病床数（令和５年４月１日時点）に応じて、以下のとおりとなります。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　  </a:t>
            </a:r>
            <a:r>
              <a:rPr lang="en-US" altLang="ja-JP" sz="1400" u="sng" dirty="0">
                <a:solidFill>
                  <a:schemeClr val="tx1"/>
                </a:solidFill>
              </a:rPr>
              <a:t>1</a:t>
            </a:r>
            <a:r>
              <a:rPr lang="ja-JP" altLang="en-US" sz="1400" u="sng" dirty="0">
                <a:solidFill>
                  <a:schemeClr val="tx1"/>
                </a:solidFill>
              </a:rPr>
              <a:t>～</a:t>
            </a:r>
            <a:r>
              <a:rPr lang="en-US" altLang="ja-JP" sz="1400" u="sng" dirty="0">
                <a:solidFill>
                  <a:schemeClr val="tx1"/>
                </a:solidFill>
              </a:rPr>
              <a:t>49</a:t>
            </a:r>
            <a:r>
              <a:rPr lang="ja-JP" altLang="en-US" sz="1400" u="sng" dirty="0">
                <a:solidFill>
                  <a:schemeClr val="tx1"/>
                </a:solidFill>
              </a:rPr>
              <a:t>床：　５万円</a:t>
            </a:r>
            <a:r>
              <a:rPr lang="ja-JP" altLang="en-US" sz="1400" dirty="0">
                <a:solidFill>
                  <a:schemeClr val="tx1"/>
                </a:solidFill>
              </a:rPr>
              <a:t>　　　</a:t>
            </a:r>
            <a:r>
              <a:rPr lang="en-US" altLang="ja-JP" sz="1400" u="sng" dirty="0">
                <a:solidFill>
                  <a:schemeClr val="tx1"/>
                </a:solidFill>
              </a:rPr>
              <a:t>50</a:t>
            </a:r>
            <a:r>
              <a:rPr lang="ja-JP" altLang="en-US" sz="1400" u="sng" dirty="0">
                <a:solidFill>
                  <a:schemeClr val="tx1"/>
                </a:solidFill>
              </a:rPr>
              <a:t>～</a:t>
            </a:r>
            <a:r>
              <a:rPr lang="en-US" altLang="ja-JP" sz="1400" u="sng" dirty="0">
                <a:solidFill>
                  <a:schemeClr val="tx1"/>
                </a:solidFill>
              </a:rPr>
              <a:t>99</a:t>
            </a:r>
            <a:r>
              <a:rPr lang="ja-JP" altLang="en-US" sz="1400" u="sng" dirty="0">
                <a:solidFill>
                  <a:schemeClr val="tx1"/>
                </a:solidFill>
              </a:rPr>
              <a:t>床：１０万円</a:t>
            </a:r>
            <a:endParaRPr lang="en-US" altLang="ja-JP" sz="1400" u="sng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en-US" altLang="ja-JP" sz="1400" u="sng" dirty="0">
                <a:solidFill>
                  <a:schemeClr val="tx1"/>
                </a:solidFill>
              </a:rPr>
              <a:t>100</a:t>
            </a:r>
            <a:r>
              <a:rPr lang="ja-JP" altLang="en-US" sz="1400" u="sng" dirty="0">
                <a:solidFill>
                  <a:schemeClr val="tx1"/>
                </a:solidFill>
              </a:rPr>
              <a:t>～</a:t>
            </a:r>
            <a:r>
              <a:rPr lang="en-US" altLang="ja-JP" sz="1400" u="sng" dirty="0">
                <a:solidFill>
                  <a:schemeClr val="tx1"/>
                </a:solidFill>
              </a:rPr>
              <a:t>199</a:t>
            </a:r>
            <a:r>
              <a:rPr lang="ja-JP" altLang="en-US" sz="1400" u="sng" dirty="0">
                <a:solidFill>
                  <a:schemeClr val="tx1"/>
                </a:solidFill>
              </a:rPr>
              <a:t>床：１５万円</a:t>
            </a:r>
            <a:r>
              <a:rPr lang="ja-JP" altLang="en-US" sz="1400" dirty="0">
                <a:solidFill>
                  <a:schemeClr val="tx1"/>
                </a:solidFill>
              </a:rPr>
              <a:t>　　　  </a:t>
            </a:r>
            <a:r>
              <a:rPr lang="en-US" altLang="ja-JP" sz="1400" u="sng" dirty="0">
                <a:solidFill>
                  <a:schemeClr val="tx1"/>
                </a:solidFill>
              </a:rPr>
              <a:t>200</a:t>
            </a:r>
            <a:r>
              <a:rPr lang="ja-JP" altLang="en-US" sz="1400" u="sng" dirty="0">
                <a:solidFill>
                  <a:schemeClr val="tx1"/>
                </a:solidFill>
              </a:rPr>
              <a:t>床～：２０万円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471246" y="6456699"/>
            <a:ext cx="5227658" cy="594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以下の申込欄に記載の上、下記宛先までメール又はＦＡＸで送信してください。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</a:rPr>
              <a:t>県で受講者を決定した後、改めて参加申込書を提出していただきます。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21009"/>
              </p:ext>
            </p:extLst>
          </p:nvPr>
        </p:nvGraphicFramePr>
        <p:xfrm>
          <a:off x="224072" y="7397816"/>
          <a:ext cx="6409854" cy="1713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795">
                  <a:extLst>
                    <a:ext uri="{9D8B030D-6E8A-4147-A177-3AD203B41FA5}">
                      <a16:colId xmlns:a16="http://schemas.microsoft.com/office/drawing/2014/main" val="2690445644"/>
                    </a:ext>
                  </a:extLst>
                </a:gridCol>
                <a:gridCol w="1240951">
                  <a:extLst>
                    <a:ext uri="{9D8B030D-6E8A-4147-A177-3AD203B41FA5}">
                      <a16:colId xmlns:a16="http://schemas.microsoft.com/office/drawing/2014/main" val="2018752283"/>
                    </a:ext>
                  </a:extLst>
                </a:gridCol>
                <a:gridCol w="1620458">
                  <a:extLst>
                    <a:ext uri="{9D8B030D-6E8A-4147-A177-3AD203B41FA5}">
                      <a16:colId xmlns:a16="http://schemas.microsoft.com/office/drawing/2014/main" val="3141822626"/>
                    </a:ext>
                  </a:extLst>
                </a:gridCol>
                <a:gridCol w="693174">
                  <a:extLst>
                    <a:ext uri="{9D8B030D-6E8A-4147-A177-3AD203B41FA5}">
                      <a16:colId xmlns:a16="http://schemas.microsoft.com/office/drawing/2014/main" val="2591127590"/>
                    </a:ext>
                  </a:extLst>
                </a:gridCol>
                <a:gridCol w="753616">
                  <a:extLst>
                    <a:ext uri="{9D8B030D-6E8A-4147-A177-3AD203B41FA5}">
                      <a16:colId xmlns:a16="http://schemas.microsoft.com/office/drawing/2014/main" val="1672903800"/>
                    </a:ext>
                  </a:extLst>
                </a:gridCol>
                <a:gridCol w="1021860">
                  <a:extLst>
                    <a:ext uri="{9D8B030D-6E8A-4147-A177-3AD203B41FA5}">
                      <a16:colId xmlns:a16="http://schemas.microsoft.com/office/drawing/2014/main" val="2608192095"/>
                    </a:ext>
                  </a:extLst>
                </a:gridCol>
              </a:tblGrid>
              <a:tr h="342169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医療機関名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病床数　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0065974"/>
                  </a:ext>
                </a:extLst>
              </a:tr>
              <a:tr h="335161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希望日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第１回・第２回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（どちらかを選択ください）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830120"/>
                  </a:ext>
                </a:extLst>
              </a:tr>
              <a:tr h="33516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御連絡先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ＴＥＬ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E-mail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731809"/>
                  </a:ext>
                </a:extLst>
              </a:tr>
              <a:tr h="335161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ご出席者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所属・役職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081695"/>
                  </a:ext>
                </a:extLst>
              </a:tr>
              <a:tr h="33516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所属・役職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37234"/>
                  </a:ext>
                </a:extLst>
              </a:tr>
            </a:tbl>
          </a:graphicData>
        </a:graphic>
      </p:graphicFrame>
      <p:sp>
        <p:nvSpPr>
          <p:cNvPr id="34" name="正方形/長方形 33"/>
          <p:cNvSpPr/>
          <p:nvPr/>
        </p:nvSpPr>
        <p:spPr>
          <a:xfrm>
            <a:off x="2776405" y="7131080"/>
            <a:ext cx="1305189" cy="258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＜申込欄＞</a:t>
            </a:r>
            <a:endParaRPr kumimoji="1" lang="en-US" altLang="ja-JP" sz="1200" dirty="0">
              <a:solidFill>
                <a:srgbClr val="00206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88285" y="9759925"/>
            <a:ext cx="6681428" cy="94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申込書宛先（県医務課）</a:t>
            </a:r>
            <a:r>
              <a:rPr kumimoji="1" lang="en-US" altLang="ja-JP" sz="1600" dirty="0">
                <a:solidFill>
                  <a:schemeClr val="bg1"/>
                </a:solidFill>
              </a:rPr>
              <a:t>E-mail</a:t>
            </a:r>
            <a:r>
              <a:rPr kumimoji="1" lang="ja-JP" altLang="en-US" sz="1600" dirty="0">
                <a:solidFill>
                  <a:schemeClr val="bg1"/>
                </a:solidFill>
              </a:rPr>
              <a:t>：</a:t>
            </a:r>
            <a:r>
              <a:rPr kumimoji="1" lang="en-US" altLang="ja-JP" sz="1600" dirty="0">
                <a:solidFill>
                  <a:schemeClr val="bg1"/>
                </a:solidFill>
              </a:rPr>
              <a:t>kumagawa-r@pref.gunma.lg.jp</a:t>
            </a: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　　　　　　 　  </a:t>
            </a:r>
            <a:r>
              <a:rPr kumimoji="1" lang="en-US" altLang="ja-JP" sz="1600" dirty="0">
                <a:solidFill>
                  <a:schemeClr val="bg1"/>
                </a:solidFill>
              </a:rPr>
              <a:t>FAX</a:t>
            </a:r>
            <a:r>
              <a:rPr kumimoji="1" lang="ja-JP" altLang="en-US" sz="1600" dirty="0">
                <a:solidFill>
                  <a:schemeClr val="bg1"/>
                </a:solidFill>
              </a:rPr>
              <a:t>：</a:t>
            </a:r>
            <a:r>
              <a:rPr kumimoji="1" lang="en-US" altLang="ja-JP" sz="1600" dirty="0">
                <a:solidFill>
                  <a:schemeClr val="bg1"/>
                </a:solidFill>
              </a:rPr>
              <a:t>027-223-0531</a:t>
            </a: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　　　　　　 　</a:t>
            </a:r>
            <a:endParaRPr kumimoji="1" lang="en-US" altLang="ja-JP" sz="1600" dirty="0">
              <a:solidFill>
                <a:schemeClr val="bg1"/>
              </a:solidFill>
            </a:endParaRPr>
          </a:p>
        </p:txBody>
      </p:sp>
      <p:pic>
        <p:nvPicPr>
          <p:cNvPr id="5" name="図 4" descr="明かり, 暗い, 座る, 光 が含まれている画像&#10;&#10;自動的に生成された説明">
            <a:extLst>
              <a:ext uri="{FF2B5EF4-FFF2-40B4-BE49-F238E27FC236}">
                <a16:creationId xmlns:a16="http://schemas.microsoft.com/office/drawing/2014/main" id="{33BE2D19-3745-47E0-8E1E-58C0D855F0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864" y="311910"/>
            <a:ext cx="2467152" cy="43278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7BF5EBB-56E7-45E1-8142-0A517B9059E8}"/>
              </a:ext>
            </a:extLst>
          </p:cNvPr>
          <p:cNvSpPr/>
          <p:nvPr/>
        </p:nvSpPr>
        <p:spPr>
          <a:xfrm>
            <a:off x="1363135" y="3466241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講師・プログラムは裏面をご確認ください。</a:t>
            </a:r>
            <a:endParaRPr kumimoji="1"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134656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9297279"/>
            <a:ext cx="6858000" cy="60872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57213" y="364229"/>
            <a:ext cx="2160474" cy="414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カリキュラム（予定）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57213" y="7160168"/>
            <a:ext cx="1145828" cy="318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　師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0" y="-20258"/>
            <a:ext cx="6858000" cy="29596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講座詳細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73854" y="9396864"/>
            <a:ext cx="1129187" cy="407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主催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378444" y="9339395"/>
            <a:ext cx="5404153" cy="540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群馬県（健康福祉部医務課救急災害医療係）　　　　</a:t>
            </a:r>
            <a:r>
              <a:rPr kumimoji="1" lang="en-US" altLang="ja-JP" sz="1200" dirty="0">
                <a:solidFill>
                  <a:schemeClr val="bg1"/>
                </a:solidFill>
              </a:rPr>
              <a:t>TEL:027-226-2534</a:t>
            </a:r>
          </a:p>
          <a:p>
            <a:r>
              <a:rPr kumimoji="1" lang="ja-JP" altLang="en-US" sz="1200" dirty="0">
                <a:solidFill>
                  <a:schemeClr val="bg1"/>
                </a:solidFill>
              </a:rPr>
              <a:t>東京海上日動火災保険株式会社（群馬支店営業課）　</a:t>
            </a:r>
            <a:r>
              <a:rPr kumimoji="1" lang="en-US" altLang="ja-JP" sz="1200" dirty="0">
                <a:solidFill>
                  <a:schemeClr val="bg1"/>
                </a:solidFill>
              </a:rPr>
              <a:t>TEL:027-235-7309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57213" y="6571075"/>
            <a:ext cx="7984593" cy="409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</a:rPr>
              <a:t>第１回・第２回ともに内容は同様です。ご希望の日程をお申し込みください。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</a:rPr>
              <a:t>カリキュラムは変更になる場合があります。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D8A07D0D-6C0C-4826-9302-F1029F5929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7213" y="7578656"/>
            <a:ext cx="1145828" cy="1527771"/>
          </a:xfrm>
          <a:prstGeom prst="rect">
            <a:avLst/>
          </a:prstGeom>
        </p:spPr>
      </p:pic>
      <p:sp>
        <p:nvSpPr>
          <p:cNvPr id="24" name="テキスト ボックス 13">
            <a:extLst>
              <a:ext uri="{FF2B5EF4-FFF2-40B4-BE49-F238E27FC236}">
                <a16:creationId xmlns:a16="http://schemas.microsoft.com/office/drawing/2014/main" id="{E04D425D-9679-4D26-AE74-BDE7ABCA1AAB}"/>
              </a:ext>
            </a:extLst>
          </p:cNvPr>
          <p:cNvSpPr txBox="1"/>
          <p:nvPr/>
        </p:nvSpPr>
        <p:spPr>
          <a:xfrm>
            <a:off x="1417473" y="7550282"/>
            <a:ext cx="4372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東京海上デイーアール株式会社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ビジネスリスク本部主幹研究員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31">
            <a:extLst>
              <a:ext uri="{FF2B5EF4-FFF2-40B4-BE49-F238E27FC236}">
                <a16:creationId xmlns:a16="http://schemas.microsoft.com/office/drawing/2014/main" id="{32D35CA7-26B4-4E84-8626-0B66F80C6B52}"/>
              </a:ext>
            </a:extLst>
          </p:cNvPr>
          <p:cNvSpPr txBox="1"/>
          <p:nvPr/>
        </p:nvSpPr>
        <p:spPr>
          <a:xfrm>
            <a:off x="1378444" y="7957623"/>
            <a:ext cx="5202647" cy="12656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大手情報通信機器メーカーにおけるグループ全体の事業継続マネジメント 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BCM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）の統括責任者を経験。 業界団体の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策定ガイドライン策定。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BCM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・認証取得 に関する講演多数。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企業向け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策定コンサルティング、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BCM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の運用、計画策定コンサルティング等に関して豊富な経験と実績を持つ。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年から１０件以上の災害拠点病院のＢＣＰ策定コンサルティングを実施。　その他、内閣府、経済産業省、地方自治体からの防災・事業継続対策に関する調査研究業務、 各種マニュアル策定の経験と実績も持つ。​ 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070D8E-DF18-4D1D-905A-BF15B977857E}"/>
              </a:ext>
            </a:extLst>
          </p:cNvPr>
          <p:cNvSpPr/>
          <p:nvPr/>
        </p:nvSpPr>
        <p:spPr>
          <a:xfrm>
            <a:off x="3488794" y="7581059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坂本　憲幸</a:t>
            </a:r>
            <a:r>
              <a:rPr lang="ja-JP" altLang="en-US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515D1AF-F169-45DC-A697-424705AD14FE}"/>
              </a:ext>
            </a:extLst>
          </p:cNvPr>
          <p:cNvSpPr txBox="1"/>
          <p:nvPr/>
        </p:nvSpPr>
        <p:spPr>
          <a:xfrm>
            <a:off x="283437" y="829662"/>
            <a:ext cx="40685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Part</a:t>
            </a:r>
            <a:r>
              <a:rPr kumimoji="1" lang="ja-JP" altLang="ja-JP" sz="1400" dirty="0"/>
              <a:t>Ⅰ（ＡＭ）</a:t>
            </a:r>
            <a:endParaRPr kumimoji="1" lang="ja-JP" altLang="en-US" sz="1400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253B26B-D6A5-4D2D-A172-E8E58F1A8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070781"/>
              </p:ext>
            </p:extLst>
          </p:nvPr>
        </p:nvGraphicFramePr>
        <p:xfrm>
          <a:off x="634661" y="1139876"/>
          <a:ext cx="5708266" cy="232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050">
                  <a:extLst>
                    <a:ext uri="{9D8B030D-6E8A-4147-A177-3AD203B41FA5}">
                      <a16:colId xmlns:a16="http://schemas.microsoft.com/office/drawing/2014/main" val="1415959490"/>
                    </a:ext>
                  </a:extLst>
                </a:gridCol>
                <a:gridCol w="2936719">
                  <a:extLst>
                    <a:ext uri="{9D8B030D-6E8A-4147-A177-3AD203B41FA5}">
                      <a16:colId xmlns:a16="http://schemas.microsoft.com/office/drawing/2014/main" val="3697090960"/>
                    </a:ext>
                  </a:extLst>
                </a:gridCol>
                <a:gridCol w="1605497">
                  <a:extLst>
                    <a:ext uri="{9D8B030D-6E8A-4147-A177-3AD203B41FA5}">
                      <a16:colId xmlns:a16="http://schemas.microsoft.com/office/drawing/2014/main" val="19947507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時間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内　　容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備　　考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extLst>
                  <a:ext uri="{0D108BD9-81ED-4DB2-BD59-A6C34878D82A}">
                    <a16:rowId xmlns:a16="http://schemas.microsoft.com/office/drawing/2014/main" val="2718904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>
                          <a:effectLst/>
                        </a:rPr>
                        <a:t>9:30-9:35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主催者挨拶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extLst>
                  <a:ext uri="{0D108BD9-81ED-4DB2-BD59-A6C34878D82A}">
                    <a16:rowId xmlns:a16="http://schemas.microsoft.com/office/drawing/2014/main" val="2805829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9:35-10:10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Part</a:t>
                      </a:r>
                      <a:r>
                        <a:rPr lang="ja-JP" sz="1200" dirty="0">
                          <a:effectLst/>
                        </a:rPr>
                        <a:t>Ⅰ　講義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・</a:t>
                      </a:r>
                      <a:r>
                        <a:rPr lang="en-US" sz="1200" dirty="0">
                          <a:effectLst/>
                        </a:rPr>
                        <a:t>BCP</a:t>
                      </a:r>
                      <a:r>
                        <a:rPr lang="ja-JP" sz="1200" dirty="0">
                          <a:effectLst/>
                        </a:rPr>
                        <a:t>とは、策定プロセス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・現状確認、基本方針、被災想定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・災害時対応体制、情報収集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・優先業務選定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・ボトルネック資源、脆弱性評価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講義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extLst>
                  <a:ext uri="{0D108BD9-81ED-4DB2-BD59-A6C34878D82A}">
                    <a16:rowId xmlns:a16="http://schemas.microsoft.com/office/drawing/2014/main" val="287568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>
                          <a:effectLst/>
                        </a:rPr>
                        <a:t>10:20-12:25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Part</a:t>
                      </a:r>
                      <a:r>
                        <a:rPr lang="ja-JP" sz="1200" dirty="0">
                          <a:effectLst/>
                        </a:rPr>
                        <a:t>Ⅰ　ワークショップ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※ＢＣＰの該当箇所の記入を検討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グループ討議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extLst>
                  <a:ext uri="{0D108BD9-81ED-4DB2-BD59-A6C34878D82A}">
                    <a16:rowId xmlns:a16="http://schemas.microsoft.com/office/drawing/2014/main" val="3199169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12:25-12:30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まとめ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extLst>
                  <a:ext uri="{0D108BD9-81ED-4DB2-BD59-A6C34878D82A}">
                    <a16:rowId xmlns:a16="http://schemas.microsoft.com/office/drawing/2014/main" val="3128690663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417A581-A11E-484E-AA16-826C6CF34298}"/>
              </a:ext>
            </a:extLst>
          </p:cNvPr>
          <p:cNvSpPr txBox="1"/>
          <p:nvPr/>
        </p:nvSpPr>
        <p:spPr>
          <a:xfrm>
            <a:off x="283437" y="3654029"/>
            <a:ext cx="40685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 err="1"/>
              <a:t>PartⅡ</a:t>
            </a:r>
            <a:r>
              <a:rPr kumimoji="1" lang="ja-JP" altLang="ja-JP" sz="1400" dirty="0"/>
              <a:t>（</a:t>
            </a:r>
            <a:r>
              <a:rPr kumimoji="1" lang="ja-JP" altLang="en-US" sz="1400" dirty="0"/>
              <a:t>ＰＭ</a:t>
            </a:r>
            <a:r>
              <a:rPr kumimoji="1" lang="ja-JP" altLang="ja-JP" sz="1400" dirty="0"/>
              <a:t>）</a:t>
            </a:r>
            <a:endParaRPr kumimoji="1" lang="ja-JP" altLang="en-US" sz="140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9F94D09-8467-40AD-85AE-0416D3DF9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92275"/>
              </p:ext>
            </p:extLst>
          </p:nvPr>
        </p:nvGraphicFramePr>
        <p:xfrm>
          <a:off x="634661" y="3993266"/>
          <a:ext cx="5708266" cy="2279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050">
                  <a:extLst>
                    <a:ext uri="{9D8B030D-6E8A-4147-A177-3AD203B41FA5}">
                      <a16:colId xmlns:a16="http://schemas.microsoft.com/office/drawing/2014/main" val="2667002796"/>
                    </a:ext>
                  </a:extLst>
                </a:gridCol>
                <a:gridCol w="2936719">
                  <a:extLst>
                    <a:ext uri="{9D8B030D-6E8A-4147-A177-3AD203B41FA5}">
                      <a16:colId xmlns:a16="http://schemas.microsoft.com/office/drawing/2014/main" val="3994298372"/>
                    </a:ext>
                  </a:extLst>
                </a:gridCol>
                <a:gridCol w="1605497">
                  <a:extLst>
                    <a:ext uri="{9D8B030D-6E8A-4147-A177-3AD203B41FA5}">
                      <a16:colId xmlns:a16="http://schemas.microsoft.com/office/drawing/2014/main" val="1874592577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時間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内　　容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備　　考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extLst>
                  <a:ext uri="{0D108BD9-81ED-4DB2-BD59-A6C34878D82A}">
                    <a16:rowId xmlns:a16="http://schemas.microsoft.com/office/drawing/2014/main" val="3466745676"/>
                  </a:ext>
                </a:extLst>
              </a:tr>
              <a:tr h="133902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13:30-14:20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Part</a:t>
                      </a:r>
                      <a:r>
                        <a:rPr lang="ja-JP" sz="1200" dirty="0">
                          <a:effectLst/>
                        </a:rPr>
                        <a:t>Ⅱ　講義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・対策と戦略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・全体の業務フロー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・部門別行動計画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・事前対策の実施計画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・緊急連絡先リスト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  <a:tab pos="2700020" algn="ctr"/>
                          <a:tab pos="5400040" algn="r"/>
                        </a:tabLst>
                      </a:pPr>
                      <a:r>
                        <a:rPr lang="ja-JP" sz="1200" dirty="0">
                          <a:effectLst/>
                        </a:rPr>
                        <a:t>・ＢＣＭの取組計画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講義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extLst>
                  <a:ext uri="{0D108BD9-81ED-4DB2-BD59-A6C34878D82A}">
                    <a16:rowId xmlns:a16="http://schemas.microsoft.com/office/drawing/2014/main" val="392289234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>
                          <a:effectLst/>
                        </a:rPr>
                        <a:t>14:30-16:25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Part</a:t>
                      </a:r>
                      <a:r>
                        <a:rPr lang="ja-JP" sz="1200" dirty="0">
                          <a:effectLst/>
                        </a:rPr>
                        <a:t>Ⅱ　ワークショップ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※ＢＣＰの該当箇所の記入を検討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 dirty="0">
                          <a:effectLst/>
                        </a:rPr>
                        <a:t>グループ討議</a:t>
                      </a:r>
                    </a:p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extLst>
                  <a:ext uri="{0D108BD9-81ED-4DB2-BD59-A6C34878D82A}">
                    <a16:rowId xmlns:a16="http://schemas.microsoft.com/office/drawing/2014/main" val="2322378423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>
                          <a:effectLst/>
                        </a:rPr>
                        <a:t>16:25-16:30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ja-JP" sz="1200">
                          <a:effectLst/>
                        </a:rPr>
                        <a:t>連絡事項（今後のスケジュールなど）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400"/>
                        </a:lnSpc>
                        <a:tabLst>
                          <a:tab pos="2700020" algn="ctr"/>
                          <a:tab pos="5400040" algn="r"/>
                          <a:tab pos="540385" algn="ctr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marL="68580" marR="68580" marT="36000" marB="36000"/>
                </a:tc>
                <a:extLst>
                  <a:ext uri="{0D108BD9-81ED-4DB2-BD59-A6C34878D82A}">
                    <a16:rowId xmlns:a16="http://schemas.microsoft.com/office/drawing/2014/main" val="2070859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6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E7916579E48942A578B93BD249C02F" ma:contentTypeVersion="15" ma:contentTypeDescription="新しいドキュメントを作成します。" ma:contentTypeScope="" ma:versionID="2ead89aee2b4e2c993dba22b8a93e736">
  <xsd:schema xmlns:xsd="http://www.w3.org/2001/XMLSchema" xmlns:xs="http://www.w3.org/2001/XMLSchema" xmlns:p="http://schemas.microsoft.com/office/2006/metadata/properties" xmlns:ns2="1f739fab-6d78-413b-bdfb-b8e4b081b506" xmlns:ns3="0cfd19f7-9a31-48f1-a827-fb01c45dd146" targetNamespace="http://schemas.microsoft.com/office/2006/metadata/properties" ma:root="true" ma:fieldsID="74159fb9cd476716d7caa3c3d43c3e3f" ns2:_="" ns3:_="">
    <xsd:import namespace="1f739fab-6d78-413b-bdfb-b8e4b081b506"/>
    <xsd:import namespace="0cfd19f7-9a31-48f1-a827-fb01c45dd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39fab-6d78-413b-bdfb-b8e4b081b5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a030a9e-2695-4012-a2d7-285a5b0349a1}" ma:internalName="TaxCatchAll" ma:showField="CatchAllData" ma:web="1f739fab-6d78-413b-bdfb-b8e4b081b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d19f7-9a31-48f1-a827-fb01c45dd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462c662f-fcd5-4c16-8282-839128f519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739fab-6d78-413b-bdfb-b8e4b081b506" xsi:nil="true"/>
    <lcf76f155ced4ddcb4097134ff3c332f xmlns="0cfd19f7-9a31-48f1-a827-fb01c45dd146">
      <Terms xmlns="http://schemas.microsoft.com/office/infopath/2007/PartnerControls"/>
    </lcf76f155ced4ddcb4097134ff3c332f>
    <SharedWithUsers xmlns="1f739fab-6d78-413b-bdfb-b8e4b081b506">
      <UserInfo>
        <DisplayName/>
        <AccountId xsi:nil="true"/>
        <AccountType/>
      </UserInfo>
    </SharedWithUsers>
    <MediaLengthInSeconds xmlns="0cfd19f7-9a31-48f1-a827-fb01c45dd146" xsi:nil="true"/>
  </documentManagement>
</p:properties>
</file>

<file path=customXml/itemProps1.xml><?xml version="1.0" encoding="utf-8"?>
<ds:datastoreItem xmlns:ds="http://schemas.openxmlformats.org/officeDocument/2006/customXml" ds:itemID="{A74D1343-C7C0-4370-AFA5-A2F58ADE09F1}"/>
</file>

<file path=customXml/itemProps2.xml><?xml version="1.0" encoding="utf-8"?>
<ds:datastoreItem xmlns:ds="http://schemas.openxmlformats.org/officeDocument/2006/customXml" ds:itemID="{F9E4BEA9-CCA8-419D-8F96-AE41E56886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54494-420F-4A45-86DF-1268E6702B1D}">
  <ds:schemaRefs>
    <ds:schemaRef ds:uri="http://schemas.microsoft.com/office/2006/metadata/properties"/>
    <ds:schemaRef ds:uri="http://schemas.microsoft.com/office/infopath/2007/PartnerControls"/>
    <ds:schemaRef ds:uri="1f739fab-6d78-413b-bdfb-b8e4b081b506"/>
    <ds:schemaRef ds:uri="0cfd19f7-9a31-48f1-a827-fb01c45dd14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</TotalTime>
  <Words>693</Words>
  <Application>Microsoft Office PowerPoint</Application>
  <PresentationFormat>A4 210 x 297 mm</PresentationFormat>
  <Paragraphs>102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Aptos</vt:lpstr>
      <vt:lpstr>Meiryo UI</vt:lpstr>
      <vt:lpstr>ＭＳ Ｐゴシック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群馬県</dc:creator>
  <cp:lastModifiedBy>（医）熊川 竜</cp:lastModifiedBy>
  <cp:revision>60</cp:revision>
  <cp:lastPrinted>2020-07-27T00:36:16Z</cp:lastPrinted>
  <dcterms:created xsi:type="dcterms:W3CDTF">2020-07-20T01:29:51Z</dcterms:created>
  <dcterms:modified xsi:type="dcterms:W3CDTF">2023-12-19T07:02:36Z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0x010100B3E7916579E48942A578B93BD249C02F</vt:lpwstr>
  </property>
  <property fmtid="{D5CDD505-2E9C-101B-9397-08002B2CF9AE}" pid="3" name="Order">
    <vt:r8>6149100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